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1"/>
  </p:sldMasterIdLst>
  <p:sldIdLst>
    <p:sldId id="256" r:id="rId2"/>
    <p:sldId id="346" r:id="rId3"/>
    <p:sldId id="340" r:id="rId4"/>
    <p:sldId id="341" r:id="rId5"/>
    <p:sldId id="343" r:id="rId6"/>
    <p:sldId id="342" r:id="rId7"/>
    <p:sldId id="345" r:id="rId8"/>
    <p:sldId id="339" r:id="rId9"/>
    <p:sldId id="335" r:id="rId10"/>
    <p:sldId id="347" r:id="rId11"/>
    <p:sldId id="336" r:id="rId12"/>
    <p:sldId id="337" r:id="rId13"/>
    <p:sldId id="338" r:id="rId14"/>
    <p:sldId id="282" r:id="rId15"/>
    <p:sldId id="307" r:id="rId16"/>
    <p:sldId id="294" r:id="rId17"/>
    <p:sldId id="2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4090E6-C502-D843-8E4A-1734D8AC0702}"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EAD159D9-EF8C-2A44-8E60-D015A6AAAA40}">
      <dgm:prSet phldrT="[Text]"/>
      <dgm:spPr/>
      <dgm:t>
        <a:bodyPr/>
        <a:lstStyle/>
        <a:p>
          <a:r>
            <a:rPr lang="en-US" dirty="0" smtClean="0"/>
            <a:t>Amanda Rodriguez </a:t>
          </a:r>
        </a:p>
        <a:p>
          <a:r>
            <a:rPr lang="en-US" dirty="0" smtClean="0"/>
            <a:t>410-821-2829</a:t>
          </a:r>
        </a:p>
        <a:p>
          <a:r>
            <a:rPr lang="en-US" dirty="0" smtClean="0"/>
            <a:t>301-802-0462</a:t>
          </a:r>
        </a:p>
        <a:p>
          <a:r>
            <a:rPr lang="en-US" dirty="0" smtClean="0"/>
            <a:t>arodriguez@goccp.state.md.us</a:t>
          </a:r>
          <a:endParaRPr lang="en-US" dirty="0"/>
        </a:p>
      </dgm:t>
    </dgm:pt>
    <dgm:pt modelId="{DB1DAEE4-35B7-5F48-8D6C-8D2D2300BF43}" type="parTrans" cxnId="{40513FCF-3C61-7746-A494-618B6DA9EA89}">
      <dgm:prSet/>
      <dgm:spPr/>
      <dgm:t>
        <a:bodyPr/>
        <a:lstStyle/>
        <a:p>
          <a:endParaRPr lang="en-US"/>
        </a:p>
      </dgm:t>
    </dgm:pt>
    <dgm:pt modelId="{0F34BA98-062F-EE4A-8E21-41A9C952DB88}" type="sibTrans" cxnId="{40513FCF-3C61-7746-A494-618B6DA9EA89}">
      <dgm:prSet/>
      <dgm:spPr/>
      <dgm:t>
        <a:bodyPr/>
        <a:lstStyle/>
        <a:p>
          <a:endParaRPr lang="en-US"/>
        </a:p>
      </dgm:t>
    </dgm:pt>
    <dgm:pt modelId="{3BA83E77-7C72-D94F-8175-832E859F923F}">
      <dgm:prSet phldrT="[Text]"/>
      <dgm:spPr/>
      <dgm:t>
        <a:bodyPr/>
        <a:lstStyle/>
        <a:p>
          <a:r>
            <a:rPr lang="en-US" dirty="0" smtClean="0"/>
            <a:t>Hotline 888-3737-888</a:t>
          </a:r>
          <a:endParaRPr lang="en-US" dirty="0"/>
        </a:p>
      </dgm:t>
    </dgm:pt>
    <dgm:pt modelId="{40AB75BA-0874-B048-A4F6-D44ECC82AC32}" type="parTrans" cxnId="{768FEE7D-45E5-A84D-99E2-121DC3BC4168}">
      <dgm:prSet/>
      <dgm:spPr/>
      <dgm:t>
        <a:bodyPr/>
        <a:lstStyle/>
        <a:p>
          <a:endParaRPr lang="en-US"/>
        </a:p>
      </dgm:t>
    </dgm:pt>
    <dgm:pt modelId="{EF662A35-EC1E-AD45-889F-47515D1005D7}" type="sibTrans" cxnId="{768FEE7D-45E5-A84D-99E2-121DC3BC4168}">
      <dgm:prSet/>
      <dgm:spPr/>
      <dgm:t>
        <a:bodyPr/>
        <a:lstStyle/>
        <a:p>
          <a:endParaRPr lang="en-US"/>
        </a:p>
      </dgm:t>
    </dgm:pt>
    <dgm:pt modelId="{9A0819EE-9885-6D4B-AAD4-AF629EB2369C}">
      <dgm:prSet phldrT="[Text]"/>
      <dgm:spPr/>
      <dgm:t>
        <a:bodyPr/>
        <a:lstStyle/>
        <a:p>
          <a:r>
            <a:rPr lang="en-US" dirty="0" err="1" smtClean="0"/>
            <a:t>MDHumanTrafficking.org</a:t>
          </a:r>
          <a:endParaRPr lang="en-US" dirty="0"/>
        </a:p>
      </dgm:t>
    </dgm:pt>
    <dgm:pt modelId="{7729731F-3105-424A-85AC-3BA728DCBC44}" type="parTrans" cxnId="{C1A0E394-A2AC-F547-BC67-0FF18AF45BAF}">
      <dgm:prSet/>
      <dgm:spPr/>
      <dgm:t>
        <a:bodyPr/>
        <a:lstStyle/>
        <a:p>
          <a:endParaRPr lang="en-US"/>
        </a:p>
      </dgm:t>
    </dgm:pt>
    <dgm:pt modelId="{259DCEE3-C1D6-B14A-8195-D0BD784507B6}" type="sibTrans" cxnId="{C1A0E394-A2AC-F547-BC67-0FF18AF45BAF}">
      <dgm:prSet/>
      <dgm:spPr/>
      <dgm:t>
        <a:bodyPr/>
        <a:lstStyle/>
        <a:p>
          <a:endParaRPr lang="en-US"/>
        </a:p>
      </dgm:t>
    </dgm:pt>
    <dgm:pt modelId="{F357309A-A873-014B-A2EE-4281EC6EA64A}" type="pres">
      <dgm:prSet presAssocID="{134090E6-C502-D843-8E4A-1734D8AC0702}" presName="Name0" presStyleCnt="0">
        <dgm:presLayoutVars>
          <dgm:dir/>
          <dgm:resizeHandles val="exact"/>
        </dgm:presLayoutVars>
      </dgm:prSet>
      <dgm:spPr/>
      <dgm:t>
        <a:bodyPr/>
        <a:lstStyle/>
        <a:p>
          <a:endParaRPr lang="en-US"/>
        </a:p>
      </dgm:t>
    </dgm:pt>
    <dgm:pt modelId="{DC309346-23C1-124A-A54A-25899484ABBD}" type="pres">
      <dgm:prSet presAssocID="{EAD159D9-EF8C-2A44-8E60-D015A6AAAA40}" presName="node" presStyleLbl="node1" presStyleIdx="0" presStyleCnt="3" custScaleX="114818" custScaleY="191321" custRadScaleRad="62945" custRadScaleInc="-694">
        <dgm:presLayoutVars>
          <dgm:bulletEnabled val="1"/>
        </dgm:presLayoutVars>
      </dgm:prSet>
      <dgm:spPr/>
      <dgm:t>
        <a:bodyPr/>
        <a:lstStyle/>
        <a:p>
          <a:endParaRPr lang="en-US"/>
        </a:p>
      </dgm:t>
    </dgm:pt>
    <dgm:pt modelId="{A9417A20-3586-7C4F-A3E5-EB63970B972F}" type="pres">
      <dgm:prSet presAssocID="{0F34BA98-062F-EE4A-8E21-41A9C952DB88}" presName="sibTrans" presStyleLbl="sibTrans2D1" presStyleIdx="0" presStyleCnt="3"/>
      <dgm:spPr/>
      <dgm:t>
        <a:bodyPr/>
        <a:lstStyle/>
        <a:p>
          <a:endParaRPr lang="en-US"/>
        </a:p>
      </dgm:t>
    </dgm:pt>
    <dgm:pt modelId="{FF44AC42-415A-EA4B-BABB-5726B57140DE}" type="pres">
      <dgm:prSet presAssocID="{0F34BA98-062F-EE4A-8E21-41A9C952DB88}" presName="connectorText" presStyleLbl="sibTrans2D1" presStyleIdx="0" presStyleCnt="3"/>
      <dgm:spPr/>
      <dgm:t>
        <a:bodyPr/>
        <a:lstStyle/>
        <a:p>
          <a:endParaRPr lang="en-US"/>
        </a:p>
      </dgm:t>
    </dgm:pt>
    <dgm:pt modelId="{4D5697F0-8C31-A143-BF92-27E639D8CD8B}" type="pres">
      <dgm:prSet presAssocID="{3BA83E77-7C72-D94F-8175-832E859F923F}" presName="node" presStyleLbl="node1" presStyleIdx="1" presStyleCnt="3">
        <dgm:presLayoutVars>
          <dgm:bulletEnabled val="1"/>
        </dgm:presLayoutVars>
      </dgm:prSet>
      <dgm:spPr/>
      <dgm:t>
        <a:bodyPr/>
        <a:lstStyle/>
        <a:p>
          <a:endParaRPr lang="en-US"/>
        </a:p>
      </dgm:t>
    </dgm:pt>
    <dgm:pt modelId="{126A7BDD-A288-7D44-B084-BC9DEF3D9537}" type="pres">
      <dgm:prSet presAssocID="{EF662A35-EC1E-AD45-889F-47515D1005D7}" presName="sibTrans" presStyleLbl="sibTrans2D1" presStyleIdx="1" presStyleCnt="3"/>
      <dgm:spPr/>
      <dgm:t>
        <a:bodyPr/>
        <a:lstStyle/>
        <a:p>
          <a:endParaRPr lang="en-US"/>
        </a:p>
      </dgm:t>
    </dgm:pt>
    <dgm:pt modelId="{DD8CAB2C-0BF6-874D-9D70-7850ECBC78B6}" type="pres">
      <dgm:prSet presAssocID="{EF662A35-EC1E-AD45-889F-47515D1005D7}" presName="connectorText" presStyleLbl="sibTrans2D1" presStyleIdx="1" presStyleCnt="3"/>
      <dgm:spPr/>
      <dgm:t>
        <a:bodyPr/>
        <a:lstStyle/>
        <a:p>
          <a:endParaRPr lang="en-US"/>
        </a:p>
      </dgm:t>
    </dgm:pt>
    <dgm:pt modelId="{491EF955-324D-C143-A108-6C0A0CA4CD1A}" type="pres">
      <dgm:prSet presAssocID="{9A0819EE-9885-6D4B-AAD4-AF629EB2369C}" presName="node" presStyleLbl="node1" presStyleIdx="2" presStyleCnt="3">
        <dgm:presLayoutVars>
          <dgm:bulletEnabled val="1"/>
        </dgm:presLayoutVars>
      </dgm:prSet>
      <dgm:spPr/>
      <dgm:t>
        <a:bodyPr/>
        <a:lstStyle/>
        <a:p>
          <a:endParaRPr lang="en-US"/>
        </a:p>
      </dgm:t>
    </dgm:pt>
    <dgm:pt modelId="{C1F10342-3658-434A-B595-DE8EE51A1E39}" type="pres">
      <dgm:prSet presAssocID="{259DCEE3-C1D6-B14A-8195-D0BD784507B6}" presName="sibTrans" presStyleLbl="sibTrans2D1" presStyleIdx="2" presStyleCnt="3"/>
      <dgm:spPr/>
      <dgm:t>
        <a:bodyPr/>
        <a:lstStyle/>
        <a:p>
          <a:endParaRPr lang="en-US"/>
        </a:p>
      </dgm:t>
    </dgm:pt>
    <dgm:pt modelId="{0AF036F1-B63D-B84C-9488-C351F35D5CA5}" type="pres">
      <dgm:prSet presAssocID="{259DCEE3-C1D6-B14A-8195-D0BD784507B6}" presName="connectorText" presStyleLbl="sibTrans2D1" presStyleIdx="2" presStyleCnt="3"/>
      <dgm:spPr/>
      <dgm:t>
        <a:bodyPr/>
        <a:lstStyle/>
        <a:p>
          <a:endParaRPr lang="en-US"/>
        </a:p>
      </dgm:t>
    </dgm:pt>
  </dgm:ptLst>
  <dgm:cxnLst>
    <dgm:cxn modelId="{40513FCF-3C61-7746-A494-618B6DA9EA89}" srcId="{134090E6-C502-D843-8E4A-1734D8AC0702}" destId="{EAD159D9-EF8C-2A44-8E60-D015A6AAAA40}" srcOrd="0" destOrd="0" parTransId="{DB1DAEE4-35B7-5F48-8D6C-8D2D2300BF43}" sibTransId="{0F34BA98-062F-EE4A-8E21-41A9C952DB88}"/>
    <dgm:cxn modelId="{C1A0E394-A2AC-F547-BC67-0FF18AF45BAF}" srcId="{134090E6-C502-D843-8E4A-1734D8AC0702}" destId="{9A0819EE-9885-6D4B-AAD4-AF629EB2369C}" srcOrd="2" destOrd="0" parTransId="{7729731F-3105-424A-85AC-3BA728DCBC44}" sibTransId="{259DCEE3-C1D6-B14A-8195-D0BD784507B6}"/>
    <dgm:cxn modelId="{863EBE59-6D2B-F94B-A1CB-9C7CF0EB1F8C}" type="presOf" srcId="{0F34BA98-062F-EE4A-8E21-41A9C952DB88}" destId="{A9417A20-3586-7C4F-A3E5-EB63970B972F}" srcOrd="0" destOrd="0" presId="urn:microsoft.com/office/officeart/2005/8/layout/cycle7"/>
    <dgm:cxn modelId="{E5D980F9-E933-604F-9A97-0FEB9A5ED6BD}" type="presOf" srcId="{EF662A35-EC1E-AD45-889F-47515D1005D7}" destId="{126A7BDD-A288-7D44-B084-BC9DEF3D9537}" srcOrd="0" destOrd="0" presId="urn:microsoft.com/office/officeart/2005/8/layout/cycle7"/>
    <dgm:cxn modelId="{AC7BE325-CDDA-4646-97E3-D7BC72292D25}" type="presOf" srcId="{EF662A35-EC1E-AD45-889F-47515D1005D7}" destId="{DD8CAB2C-0BF6-874D-9D70-7850ECBC78B6}" srcOrd="1" destOrd="0" presId="urn:microsoft.com/office/officeart/2005/8/layout/cycle7"/>
    <dgm:cxn modelId="{F6F663DA-4BB3-2547-A570-F246BBA26B06}" type="presOf" srcId="{9A0819EE-9885-6D4B-AAD4-AF629EB2369C}" destId="{491EF955-324D-C143-A108-6C0A0CA4CD1A}" srcOrd="0" destOrd="0" presId="urn:microsoft.com/office/officeart/2005/8/layout/cycle7"/>
    <dgm:cxn modelId="{B9EE8137-9909-6344-8C06-3F899162304C}" type="presOf" srcId="{134090E6-C502-D843-8E4A-1734D8AC0702}" destId="{F357309A-A873-014B-A2EE-4281EC6EA64A}" srcOrd="0" destOrd="0" presId="urn:microsoft.com/office/officeart/2005/8/layout/cycle7"/>
    <dgm:cxn modelId="{B7DFA93D-0198-A842-9B60-CDAAD477F061}" type="presOf" srcId="{3BA83E77-7C72-D94F-8175-832E859F923F}" destId="{4D5697F0-8C31-A143-BF92-27E639D8CD8B}" srcOrd="0" destOrd="0" presId="urn:microsoft.com/office/officeart/2005/8/layout/cycle7"/>
    <dgm:cxn modelId="{115D6254-301B-4242-9F31-C91161CF0E13}" type="presOf" srcId="{EAD159D9-EF8C-2A44-8E60-D015A6AAAA40}" destId="{DC309346-23C1-124A-A54A-25899484ABBD}" srcOrd="0" destOrd="0" presId="urn:microsoft.com/office/officeart/2005/8/layout/cycle7"/>
    <dgm:cxn modelId="{D812BE39-E888-FA4D-8B7C-16175782AC83}" type="presOf" srcId="{259DCEE3-C1D6-B14A-8195-D0BD784507B6}" destId="{0AF036F1-B63D-B84C-9488-C351F35D5CA5}" srcOrd="1" destOrd="0" presId="urn:microsoft.com/office/officeart/2005/8/layout/cycle7"/>
    <dgm:cxn modelId="{FA008DD0-C83E-3D46-AC19-A5762847FAB4}" type="presOf" srcId="{0F34BA98-062F-EE4A-8E21-41A9C952DB88}" destId="{FF44AC42-415A-EA4B-BABB-5726B57140DE}" srcOrd="1" destOrd="0" presId="urn:microsoft.com/office/officeart/2005/8/layout/cycle7"/>
    <dgm:cxn modelId="{EF7268EA-6410-A24A-BE02-4AA4F601C96E}" type="presOf" srcId="{259DCEE3-C1D6-B14A-8195-D0BD784507B6}" destId="{C1F10342-3658-434A-B595-DE8EE51A1E39}" srcOrd="0" destOrd="0" presId="urn:microsoft.com/office/officeart/2005/8/layout/cycle7"/>
    <dgm:cxn modelId="{768FEE7D-45E5-A84D-99E2-121DC3BC4168}" srcId="{134090E6-C502-D843-8E4A-1734D8AC0702}" destId="{3BA83E77-7C72-D94F-8175-832E859F923F}" srcOrd="1" destOrd="0" parTransId="{40AB75BA-0874-B048-A4F6-D44ECC82AC32}" sibTransId="{EF662A35-EC1E-AD45-889F-47515D1005D7}"/>
    <dgm:cxn modelId="{A74B10E6-D230-FD46-AA21-F38798B13F38}" type="presParOf" srcId="{F357309A-A873-014B-A2EE-4281EC6EA64A}" destId="{DC309346-23C1-124A-A54A-25899484ABBD}" srcOrd="0" destOrd="0" presId="urn:microsoft.com/office/officeart/2005/8/layout/cycle7"/>
    <dgm:cxn modelId="{85295705-1764-AA4C-874C-5832480ED6EF}" type="presParOf" srcId="{F357309A-A873-014B-A2EE-4281EC6EA64A}" destId="{A9417A20-3586-7C4F-A3E5-EB63970B972F}" srcOrd="1" destOrd="0" presId="urn:microsoft.com/office/officeart/2005/8/layout/cycle7"/>
    <dgm:cxn modelId="{0FBF0E1B-8802-BC4E-899E-D25916F5F04F}" type="presParOf" srcId="{A9417A20-3586-7C4F-A3E5-EB63970B972F}" destId="{FF44AC42-415A-EA4B-BABB-5726B57140DE}" srcOrd="0" destOrd="0" presId="urn:microsoft.com/office/officeart/2005/8/layout/cycle7"/>
    <dgm:cxn modelId="{AFB0FF01-67A7-B749-9AAF-B431E47D2096}" type="presParOf" srcId="{F357309A-A873-014B-A2EE-4281EC6EA64A}" destId="{4D5697F0-8C31-A143-BF92-27E639D8CD8B}" srcOrd="2" destOrd="0" presId="urn:microsoft.com/office/officeart/2005/8/layout/cycle7"/>
    <dgm:cxn modelId="{415BC61D-715D-2C4E-BBB4-69782A40BE85}" type="presParOf" srcId="{F357309A-A873-014B-A2EE-4281EC6EA64A}" destId="{126A7BDD-A288-7D44-B084-BC9DEF3D9537}" srcOrd="3" destOrd="0" presId="urn:microsoft.com/office/officeart/2005/8/layout/cycle7"/>
    <dgm:cxn modelId="{E9043030-6BF8-D54F-85EF-6EB38DD1E629}" type="presParOf" srcId="{126A7BDD-A288-7D44-B084-BC9DEF3D9537}" destId="{DD8CAB2C-0BF6-874D-9D70-7850ECBC78B6}" srcOrd="0" destOrd="0" presId="urn:microsoft.com/office/officeart/2005/8/layout/cycle7"/>
    <dgm:cxn modelId="{725334D5-6BE9-0F45-B425-A39A0C3A9114}" type="presParOf" srcId="{F357309A-A873-014B-A2EE-4281EC6EA64A}" destId="{491EF955-324D-C143-A108-6C0A0CA4CD1A}" srcOrd="4" destOrd="0" presId="urn:microsoft.com/office/officeart/2005/8/layout/cycle7"/>
    <dgm:cxn modelId="{A900CE3B-2211-C543-8E69-DAA31FDE019C}" type="presParOf" srcId="{F357309A-A873-014B-A2EE-4281EC6EA64A}" destId="{C1F10342-3658-434A-B595-DE8EE51A1E39}" srcOrd="5" destOrd="0" presId="urn:microsoft.com/office/officeart/2005/8/layout/cycle7"/>
    <dgm:cxn modelId="{D90BE83C-8400-1845-AB63-AF80E6934162}" type="presParOf" srcId="{C1F10342-3658-434A-B595-DE8EE51A1E39}" destId="{0AF036F1-B63D-B84C-9488-C351F35D5CA5}"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309346-23C1-124A-A54A-25899484ABBD}">
      <dsp:nvSpPr>
        <dsp:cNvPr id="0" name=""/>
        <dsp:cNvSpPr/>
      </dsp:nvSpPr>
      <dsp:spPr>
        <a:xfrm>
          <a:off x="2429120" y="698497"/>
          <a:ext cx="3344359" cy="278635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Amanda Rodriguez </a:t>
          </a:r>
        </a:p>
        <a:p>
          <a:pPr lvl="0" algn="ctr" defTabSz="889000">
            <a:lnSpc>
              <a:spcPct val="90000"/>
            </a:lnSpc>
            <a:spcBef>
              <a:spcPct val="0"/>
            </a:spcBef>
            <a:spcAft>
              <a:spcPct val="35000"/>
            </a:spcAft>
          </a:pPr>
          <a:r>
            <a:rPr lang="en-US" sz="2000" kern="1200" dirty="0" smtClean="0"/>
            <a:t>410-821-2829</a:t>
          </a:r>
        </a:p>
        <a:p>
          <a:pPr lvl="0" algn="ctr" defTabSz="889000">
            <a:lnSpc>
              <a:spcPct val="90000"/>
            </a:lnSpc>
            <a:spcBef>
              <a:spcPct val="0"/>
            </a:spcBef>
            <a:spcAft>
              <a:spcPct val="35000"/>
            </a:spcAft>
          </a:pPr>
          <a:r>
            <a:rPr lang="en-US" sz="2000" kern="1200" dirty="0" smtClean="0"/>
            <a:t>301-802-0462</a:t>
          </a:r>
        </a:p>
        <a:p>
          <a:pPr lvl="0" algn="ctr" defTabSz="889000">
            <a:lnSpc>
              <a:spcPct val="90000"/>
            </a:lnSpc>
            <a:spcBef>
              <a:spcPct val="0"/>
            </a:spcBef>
            <a:spcAft>
              <a:spcPct val="35000"/>
            </a:spcAft>
          </a:pPr>
          <a:r>
            <a:rPr lang="en-US" sz="2000" kern="1200" dirty="0" smtClean="0"/>
            <a:t>arodriguez@goccp.state.md.us</a:t>
          </a:r>
          <a:endParaRPr lang="en-US" sz="2000" kern="1200" dirty="0"/>
        </a:p>
      </dsp:txBody>
      <dsp:txXfrm>
        <a:off x="2429120" y="698497"/>
        <a:ext cx="3344359" cy="2786350"/>
      </dsp:txXfrm>
    </dsp:sp>
    <dsp:sp modelId="{A9417A20-3586-7C4F-A3E5-EB63970B972F}">
      <dsp:nvSpPr>
        <dsp:cNvPr id="0" name=""/>
        <dsp:cNvSpPr/>
      </dsp:nvSpPr>
      <dsp:spPr>
        <a:xfrm rot="3142435">
          <a:off x="5055705" y="3737794"/>
          <a:ext cx="1021863" cy="509731"/>
        </a:xfrm>
        <a:prstGeom prst="lef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3142435">
        <a:off x="5055705" y="3737794"/>
        <a:ext cx="1021863" cy="509731"/>
      </dsp:txXfrm>
    </dsp:sp>
    <dsp:sp modelId="{4D5697F0-8C31-A143-BF92-27E639D8CD8B}">
      <dsp:nvSpPr>
        <dsp:cNvPr id="0" name=""/>
        <dsp:cNvSpPr/>
      </dsp:nvSpPr>
      <dsp:spPr>
        <a:xfrm>
          <a:off x="5063006" y="4500472"/>
          <a:ext cx="2912748" cy="1456374"/>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Hotline 888-3737-888</a:t>
          </a:r>
          <a:endParaRPr lang="en-US" sz="2000" kern="1200" dirty="0"/>
        </a:p>
      </dsp:txBody>
      <dsp:txXfrm>
        <a:off x="5063006" y="4500472"/>
        <a:ext cx="2912748" cy="1456374"/>
      </dsp:txXfrm>
    </dsp:sp>
    <dsp:sp modelId="{126A7BDD-A288-7D44-B084-BC9DEF3D9537}">
      <dsp:nvSpPr>
        <dsp:cNvPr id="0" name=""/>
        <dsp:cNvSpPr/>
      </dsp:nvSpPr>
      <dsp:spPr>
        <a:xfrm rot="10800000">
          <a:off x="3603074" y="4973793"/>
          <a:ext cx="1021863" cy="509731"/>
        </a:xfrm>
        <a:prstGeom prst="lef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603074" y="4973793"/>
        <a:ext cx="1021863" cy="509731"/>
      </dsp:txXfrm>
    </dsp:sp>
    <dsp:sp modelId="{491EF955-324D-C143-A108-6C0A0CA4CD1A}">
      <dsp:nvSpPr>
        <dsp:cNvPr id="0" name=""/>
        <dsp:cNvSpPr/>
      </dsp:nvSpPr>
      <dsp:spPr>
        <a:xfrm>
          <a:off x="252257" y="4500472"/>
          <a:ext cx="2912748" cy="1456374"/>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MDHumanTrafficking.org</a:t>
          </a:r>
          <a:endParaRPr lang="en-US" sz="2000" kern="1200" dirty="0"/>
        </a:p>
      </dsp:txBody>
      <dsp:txXfrm>
        <a:off x="252257" y="4500472"/>
        <a:ext cx="2912748" cy="1456374"/>
      </dsp:txXfrm>
    </dsp:sp>
    <dsp:sp modelId="{C1F10342-3658-434A-B595-DE8EE51A1E39}">
      <dsp:nvSpPr>
        <dsp:cNvPr id="0" name=""/>
        <dsp:cNvSpPr/>
      </dsp:nvSpPr>
      <dsp:spPr>
        <a:xfrm rot="18440028">
          <a:off x="2140432" y="3737794"/>
          <a:ext cx="1021863" cy="509731"/>
        </a:xfrm>
        <a:prstGeom prst="lef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8440028">
        <a:off x="2140432" y="3737794"/>
        <a:ext cx="1021863" cy="50973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A1A39DFF-5335-BB42-9629-323919B6CD4B}" type="datetimeFigureOut">
              <a:rPr lang="en-US" smtClean="0"/>
              <a:pPr/>
              <a:t>11/19/2014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4F59604A-DDD4-4BE5-9F0F-C50D317D16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A1A39DFF-5335-BB42-9629-323919B6CD4B}" type="datetimeFigureOut">
              <a:rPr lang="en-US" smtClean="0"/>
              <a:pPr/>
              <a:t>11/19/2014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CE856A1-4D28-8A41-9639-C299EA94DD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7D87C-65A5-496D-87B3-2194CD1739D5}" type="slidenum">
              <a: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56A1-4D28-8A41-9639-C299EA94DD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856A1-4D28-8A41-9639-C299EA94DDBE}"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1A39DFF-5335-BB42-9629-323919B6CD4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56A1-4D28-8A41-9639-C299EA94DDBE}"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1A39DFF-5335-BB42-9629-323919B6CD4B}" type="datetimeFigureOut">
              <a:rPr lang="en-US" smtClean="0"/>
              <a:pPr/>
              <a:t>11/19/2014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CE856A1-4D28-8A41-9639-C299EA94DD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aredhope.org/2013/04/10/why-her-what-you-need-to-know-about-how-pimps-choo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Human Trafficking in Maryland</a:t>
            </a:r>
            <a:endParaRPr lang="en-US" dirty="0"/>
          </a:p>
        </p:txBody>
      </p:sp>
      <p:sp>
        <p:nvSpPr>
          <p:cNvPr id="3" name="Subtitle 2"/>
          <p:cNvSpPr>
            <a:spLocks noGrp="1"/>
          </p:cNvSpPr>
          <p:nvPr>
            <p:ph type="subTitle" idx="1"/>
          </p:nvPr>
        </p:nvSpPr>
        <p:spPr/>
        <p:txBody>
          <a:bodyPr>
            <a:normAutofit/>
          </a:bodyPr>
          <a:lstStyle/>
          <a:p>
            <a:r>
              <a:rPr lang="en-US" dirty="0" smtClean="0"/>
              <a:t>Amanda K. Rodriguez, Esq.</a:t>
            </a:r>
          </a:p>
          <a:p>
            <a:r>
              <a:rPr lang="en-US" dirty="0" smtClean="0"/>
              <a:t>Manager of DV &amp; Human Trafficking Policy</a:t>
            </a:r>
          </a:p>
          <a:p>
            <a:r>
              <a:rPr lang="en-US" dirty="0" smtClean="0"/>
              <a:t>Governor’s Office of Crime Control &amp; Prevention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C.bmp"/>
          <p:cNvPicPr>
            <a:picLocks noGrp="1" noChangeAspect="1"/>
          </p:cNvPicPr>
          <p:nvPr>
            <p:ph idx="1"/>
          </p:nvPr>
        </p:nvPicPr>
        <p:blipFill>
          <a:blip r:embed="rId2"/>
          <a:srcRect l="-63866" r="-63866"/>
          <a:stretch>
            <a:fillRect/>
          </a:stretch>
        </p:blipFill>
        <p:spPr>
          <a:xfrm>
            <a:off x="-722891" y="503238"/>
            <a:ext cx="10442295" cy="5791200"/>
          </a:xfrm>
        </p:spPr>
      </p:pic>
      <p:grpSp>
        <p:nvGrpSpPr>
          <p:cNvPr id="37" name="Group 36"/>
          <p:cNvGrpSpPr/>
          <p:nvPr/>
        </p:nvGrpSpPr>
        <p:grpSpPr>
          <a:xfrm>
            <a:off x="3285068" y="2489199"/>
            <a:ext cx="1439333" cy="3615268"/>
            <a:chOff x="3285068" y="2489199"/>
            <a:chExt cx="1439333" cy="3615268"/>
          </a:xfrm>
        </p:grpSpPr>
        <p:cxnSp>
          <p:nvCxnSpPr>
            <p:cNvPr id="10" name="Straight Connector 9"/>
            <p:cNvCxnSpPr/>
            <p:nvPr/>
          </p:nvCxnSpPr>
          <p:spPr>
            <a:xfrm rot="5400000">
              <a:off x="4237567" y="3077634"/>
              <a:ext cx="778934" cy="1947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4064001" y="3725334"/>
              <a:ext cx="626532"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rot="16200000" flipV="1">
              <a:off x="3132667" y="5308600"/>
              <a:ext cx="1320800" cy="27093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3644900" y="4203700"/>
              <a:ext cx="592666" cy="5672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3285068" y="2489199"/>
              <a:ext cx="1439333" cy="29633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Oval 28"/>
          <p:cNvSpPr/>
          <p:nvPr/>
        </p:nvSpPr>
        <p:spPr>
          <a:xfrm>
            <a:off x="5202765" y="2391833"/>
            <a:ext cx="211668" cy="194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830234" y="2493432"/>
            <a:ext cx="211668" cy="194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179234" y="4491566"/>
            <a:ext cx="211668" cy="194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618566" y="2688166"/>
            <a:ext cx="211668" cy="194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512732" y="2992966"/>
            <a:ext cx="211668" cy="194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822700" y="6007100"/>
            <a:ext cx="211668" cy="1947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p:nvGrpSpPr>
        <p:grpSpPr>
          <a:xfrm>
            <a:off x="4724400" y="1532468"/>
            <a:ext cx="1083736" cy="1253064"/>
            <a:chOff x="4724400" y="1532468"/>
            <a:chExt cx="1083736" cy="1253064"/>
          </a:xfrm>
        </p:grpSpPr>
        <p:cxnSp>
          <p:nvCxnSpPr>
            <p:cNvPr id="6" name="Curved Connector 5"/>
            <p:cNvCxnSpPr/>
            <p:nvPr/>
          </p:nvCxnSpPr>
          <p:spPr>
            <a:xfrm rot="10800000" flipV="1">
              <a:off x="4724400" y="2489199"/>
              <a:ext cx="584200" cy="296333"/>
            </a:xfrm>
            <a:prstGeom prst="curvedConnector3">
              <a:avLst>
                <a:gd name="adj1" fmla="val 55797"/>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5308599" y="2184400"/>
              <a:ext cx="499537"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4936067" y="1905000"/>
              <a:ext cx="956732" cy="211667"/>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6" name="Straight Connector 25"/>
          <p:cNvCxnSpPr/>
          <p:nvPr/>
        </p:nvCxnSpPr>
        <p:spPr>
          <a:xfrm flipV="1">
            <a:off x="3285068" y="3564468"/>
            <a:ext cx="1244599" cy="102446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86380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0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2007 to Present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Increase in Identification in Male Trafficking Victims</a:t>
            </a:r>
          </a:p>
          <a:p>
            <a:r>
              <a:rPr lang="en-US" dirty="0" smtClean="0"/>
              <a:t>Increase in MS-13 Gang Activity in Latin Brothels</a:t>
            </a:r>
          </a:p>
          <a:p>
            <a:r>
              <a:rPr lang="en-US" dirty="0" smtClean="0"/>
              <a:t>Emergence of Identification of “Survival Sex”</a:t>
            </a:r>
          </a:p>
          <a:p>
            <a:r>
              <a:rPr lang="en-US" dirty="0" smtClean="0"/>
              <a:t>Connection Between Foster Care and Human Trafficking</a:t>
            </a:r>
          </a:p>
          <a:p>
            <a:r>
              <a:rPr lang="en-US" dirty="0" smtClean="0"/>
              <a:t>New Law Enforcement Techniques</a:t>
            </a:r>
          </a:p>
          <a:p>
            <a:r>
              <a:rPr lang="en-US" dirty="0" smtClean="0"/>
              <a:t>Transgender Victimization</a:t>
            </a:r>
          </a:p>
          <a:p>
            <a:r>
              <a:rPr lang="en-US" dirty="0" smtClean="0"/>
              <a:t>Movement From </a:t>
            </a:r>
            <a:r>
              <a:rPr lang="en-US" dirty="0" err="1" smtClean="0"/>
              <a:t>Craigs</a:t>
            </a:r>
            <a:r>
              <a:rPr lang="en-US" dirty="0" smtClean="0"/>
              <a:t> List to </a:t>
            </a:r>
            <a:r>
              <a:rPr lang="en-US" dirty="0" err="1" smtClean="0"/>
              <a:t>Backpage</a:t>
            </a:r>
            <a:endParaRPr lang="en-US" dirty="0" smtClean="0"/>
          </a:p>
          <a:p>
            <a:r>
              <a:rPr lang="en-US" dirty="0" smtClean="0"/>
              <a:t>Emergence of “John” forums</a:t>
            </a:r>
          </a:p>
          <a:p>
            <a:r>
              <a:rPr lang="en-US" dirty="0" smtClean="0"/>
              <a:t>Multi-Disciplinary Team Approach</a:t>
            </a:r>
          </a:p>
          <a:p>
            <a:r>
              <a:rPr lang="en-US" dirty="0" smtClean="0"/>
              <a:t>Labor Trafficking</a:t>
            </a:r>
            <a:endParaRPr lang="en-US" dirty="0"/>
          </a:p>
        </p:txBody>
      </p:sp>
    </p:spTree>
    <p:extLst>
      <p:ext uri="{BB962C8B-B14F-4D97-AF65-F5344CB8AC3E}">
        <p14:creationId xmlns:p14="http://schemas.microsoft.com/office/powerpoint/2010/main" xmlns="" val="3106234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USA Sex Guide (new).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7300" y="-360082"/>
            <a:ext cx="6048664" cy="7827682"/>
          </a:xfrm>
          <a:prstGeom prst="rect">
            <a:avLst/>
          </a:prstGeom>
        </p:spPr>
      </p:pic>
    </p:spTree>
    <p:extLst>
      <p:ext uri="{BB962C8B-B14F-4D97-AF65-F5344CB8AC3E}">
        <p14:creationId xmlns:p14="http://schemas.microsoft.com/office/powerpoint/2010/main" xmlns="" val="1879432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Pages from Baltimore.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9700" y="0"/>
            <a:ext cx="6807200" cy="6858000"/>
          </a:xfrm>
          <a:prstGeom prst="rect">
            <a:avLst/>
          </a:prstGeom>
        </p:spPr>
      </p:pic>
    </p:spTree>
    <p:extLst>
      <p:ext uri="{BB962C8B-B14F-4D97-AF65-F5344CB8AC3E}">
        <p14:creationId xmlns:p14="http://schemas.microsoft.com/office/powerpoint/2010/main" xmlns="" val="55594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Investigations</a:t>
            </a:r>
            <a:endParaRPr lang="en-US" dirty="0"/>
          </a:p>
        </p:txBody>
      </p:sp>
      <p:sp>
        <p:nvSpPr>
          <p:cNvPr id="3" name="Text Placeholder 2"/>
          <p:cNvSpPr>
            <a:spLocks noGrp="1"/>
          </p:cNvSpPr>
          <p:nvPr>
            <p:ph type="body" sz="half" idx="2"/>
          </p:nvPr>
        </p:nvSpPr>
        <p:spPr/>
        <p:txBody>
          <a:bodyPr/>
          <a:lstStyle/>
          <a:p>
            <a:r>
              <a:rPr lang="en-US" dirty="0" smtClean="0"/>
              <a:t>Is there really trafficking in Maryland?</a:t>
            </a:r>
            <a:endParaRPr lang="en-US" dirty="0"/>
          </a:p>
        </p:txBody>
      </p:sp>
      <p:pic>
        <p:nvPicPr>
          <p:cNvPr id="5" name="Picture Placeholder 4" descr="backpage-adult.jpg"/>
          <p:cNvPicPr>
            <a:picLocks noGrp="1" noChangeAspect="1"/>
          </p:cNvPicPr>
          <p:nvPr>
            <p:ph type="pic" sz="quarter" idx="15"/>
          </p:nvPr>
        </p:nvPicPr>
        <p:blipFill>
          <a:blip r:embed="rId2">
            <a:extLst>
              <a:ext uri="{28A0092B-C50C-407E-A947-70E740481C1C}">
                <a14:useLocalDpi xmlns:a14="http://schemas.microsoft.com/office/drawing/2010/main" xmlns="" val="0"/>
              </a:ext>
            </a:extLst>
          </a:blip>
          <a:srcRect t="8969" b="8969"/>
          <a:stretch>
            <a:fillRect/>
          </a:stretch>
        </p:blipFill>
        <p:spPr>
          <a:xfrm rot="232774">
            <a:off x="2253417" y="582403"/>
            <a:ext cx="4653577" cy="3227917"/>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ltimore - escorts - backpage.com.pdf"/>
          <p:cNvPicPr>
            <a:picLocks noGrp="1" noChangeAspect="1"/>
          </p:cNvPicPr>
          <p:nvPr>
            <p:ph idx="1"/>
          </p:nvPr>
        </p:nvPicPr>
        <p:blipFill>
          <a:blip r:embed="rId2"/>
          <a:srcRect l="-66673" r="-66673"/>
          <a:stretch>
            <a:fillRect/>
          </a:stretch>
        </p:blipFill>
        <p:spPr>
          <a:xfrm>
            <a:off x="-2375622" y="-370923"/>
            <a:ext cx="13605137" cy="7799020"/>
          </a:xfr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63544731.jpg"/>
          <p:cNvPicPr>
            <a:picLocks noGrp="1" noChangeAspect="1"/>
          </p:cNvPicPr>
          <p:nvPr>
            <p:ph type="pic" sz="quarter" idx="16"/>
          </p:nvPr>
        </p:nvPicPr>
        <p:blipFill>
          <a:blip r:embed="rId2"/>
          <a:srcRect t="-5008" b="-5008"/>
          <a:stretch>
            <a:fillRect/>
          </a:stretch>
        </p:blipFill>
        <p:spPr/>
      </p:pic>
      <p:pic>
        <p:nvPicPr>
          <p:cNvPr id="7" name="Picture Placeholder 6" descr="two-people-were-arrested-at-this-house-on-howard-street-on-prostitution-related-charges.jpg"/>
          <p:cNvPicPr>
            <a:picLocks noGrp="1" noChangeAspect="1"/>
          </p:cNvPicPr>
          <p:nvPr>
            <p:ph type="pic" sz="quarter" idx="15"/>
          </p:nvPr>
        </p:nvPicPr>
        <p:blipFill>
          <a:blip r:embed="rId3"/>
          <a:srcRect t="-4503" b="-4503"/>
          <a:stretch>
            <a:fillRect/>
          </a:stretch>
        </p:blipFill>
        <p:spPr/>
      </p:pic>
      <p:sp>
        <p:nvSpPr>
          <p:cNvPr id="4" name="Title 3"/>
          <p:cNvSpPr>
            <a:spLocks noGrp="1"/>
          </p:cNvSpPr>
          <p:nvPr>
            <p:ph type="title"/>
          </p:nvPr>
        </p:nvSpPr>
        <p:spPr/>
        <p:txBody>
          <a:bodyPr/>
          <a:lstStyle/>
          <a:p>
            <a:r>
              <a:rPr lang="en-US" dirty="0" smtClean="0"/>
              <a:t>York Road Red Light District</a:t>
            </a:r>
            <a:endParaRPr lang="en-US" dirty="0"/>
          </a:p>
        </p:txBody>
      </p:sp>
      <p:sp>
        <p:nvSpPr>
          <p:cNvPr id="5" name="Text Placeholder 4"/>
          <p:cNvSpPr>
            <a:spLocks noGrp="1"/>
          </p:cNvSpPr>
          <p:nvPr>
            <p:ph type="body" sz="half" idx="2"/>
          </p:nvPr>
        </p:nvSpPr>
        <p:spPr/>
        <p:txBody>
          <a:bodyPr/>
          <a:lstStyle/>
          <a:p>
            <a:r>
              <a:rPr lang="en-US" dirty="0" smtClean="0"/>
              <a:t>“If you build it, they will come…”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938"/>
            <a:ext cx="7313613" cy="868362"/>
          </a:xfrm>
        </p:spPr>
        <p:txBody>
          <a:bodyPr/>
          <a:lstStyle/>
          <a:p>
            <a:r>
              <a:rPr lang="en-US" dirty="0" smtClean="0"/>
              <a:t>What Do I Do Now?</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077276550"/>
              </p:ext>
            </p:extLst>
          </p:nvPr>
        </p:nvGraphicFramePr>
        <p:xfrm>
          <a:off x="647700" y="528638"/>
          <a:ext cx="8228013" cy="562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06600" y="3124200"/>
            <a:ext cx="6680200" cy="1914144"/>
          </a:xfrm>
        </p:spPr>
        <p:txBody>
          <a:bodyPr/>
          <a:lstStyle/>
          <a:p>
            <a:r>
              <a:rPr lang="en-US" dirty="0" smtClean="0"/>
              <a:t>What is Human Trafficking?	</a:t>
            </a:r>
            <a:endParaRPr lang="en-US" dirty="0"/>
          </a:p>
        </p:txBody>
      </p:sp>
      <p:sp>
        <p:nvSpPr>
          <p:cNvPr id="5" name="Subtitle 4"/>
          <p:cNvSpPr>
            <a:spLocks noGrp="1"/>
          </p:cNvSpPr>
          <p:nvPr>
            <p:ph type="subTitle" idx="1"/>
          </p:nvPr>
        </p:nvSpPr>
        <p:spPr>
          <a:xfrm>
            <a:off x="2209800" y="4469588"/>
            <a:ext cx="6477000" cy="1174088"/>
          </a:xfrm>
        </p:spPr>
        <p:txBody>
          <a:bodyPr/>
          <a:lstStyle/>
          <a:p>
            <a:r>
              <a:rPr lang="en-US" dirty="0" smtClean="0"/>
              <a:t>And why should we care?</a:t>
            </a:r>
            <a:endParaRPr lang="en-US" dirty="0"/>
          </a:p>
        </p:txBody>
      </p:sp>
    </p:spTree>
    <p:extLst>
      <p:ext uri="{BB962C8B-B14F-4D97-AF65-F5344CB8AC3E}">
        <p14:creationId xmlns:p14="http://schemas.microsoft.com/office/powerpoint/2010/main" xmlns="" val="1106692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t>
            </a:r>
            <a:r>
              <a:rPr lang="en-US" dirty="0" err="1" smtClean="0"/>
              <a:t>v</a:t>
            </a:r>
            <a:r>
              <a:rPr lang="en-US" dirty="0" smtClean="0"/>
              <a:t>. State Definitions</a:t>
            </a:r>
            <a:endParaRPr lang="en-US" dirty="0"/>
          </a:p>
        </p:txBody>
      </p:sp>
      <p:sp>
        <p:nvSpPr>
          <p:cNvPr id="3" name="Vertical Text Placeholder 2"/>
          <p:cNvSpPr>
            <a:spLocks noGrp="1"/>
          </p:cNvSpPr>
          <p:nvPr>
            <p:ph type="body" orient="vert" idx="1"/>
          </p:nvPr>
        </p:nvSpPr>
        <p:spPr>
          <a:xfrm rot="16200000">
            <a:off x="2116226" y="627611"/>
            <a:ext cx="4891479" cy="6379452"/>
          </a:xfrm>
        </p:spPr>
        <p:txBody>
          <a:bodyPr/>
          <a:lstStyle/>
          <a:p>
            <a:pPr>
              <a:buNone/>
            </a:pPr>
            <a:r>
              <a:rPr lang="en-US" dirty="0" smtClean="0"/>
              <a:t>  Federal Definition		   State Definition</a:t>
            </a:r>
          </a:p>
          <a:p>
            <a:pPr>
              <a:buNone/>
            </a:pPr>
            <a:endParaRPr lang="en-US" dirty="0"/>
          </a:p>
        </p:txBody>
      </p:sp>
      <p:sp>
        <p:nvSpPr>
          <p:cNvPr id="6" name="Rectangle 5"/>
          <p:cNvSpPr/>
          <p:nvPr/>
        </p:nvSpPr>
        <p:spPr>
          <a:xfrm>
            <a:off x="4394083" y="1371597"/>
            <a:ext cx="58393" cy="4891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357640" y="1751911"/>
            <a:ext cx="3036443" cy="4247317"/>
          </a:xfrm>
          <a:prstGeom prst="rect">
            <a:avLst/>
          </a:prstGeom>
          <a:noFill/>
        </p:spPr>
        <p:txBody>
          <a:bodyPr wrap="square" rtlCol="0">
            <a:spAutoFit/>
          </a:bodyPr>
          <a:lstStyle/>
          <a:p>
            <a:r>
              <a:rPr lang="en-GB" dirty="0"/>
              <a:t>T</a:t>
            </a:r>
            <a:r>
              <a:rPr lang="en-GB" dirty="0" smtClean="0"/>
              <a:t>he recruitment, transportation, transfer, harbouring or receipt of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a:t>
            </a:r>
            <a:endParaRPr lang="en-US" dirty="0" smtClean="0"/>
          </a:p>
        </p:txBody>
      </p:sp>
      <p:sp>
        <p:nvSpPr>
          <p:cNvPr id="8" name="TextBox 7"/>
          <p:cNvSpPr txBox="1"/>
          <p:nvPr/>
        </p:nvSpPr>
        <p:spPr>
          <a:xfrm>
            <a:off x="4817433" y="1751911"/>
            <a:ext cx="4326567" cy="4801315"/>
          </a:xfrm>
          <a:prstGeom prst="rect">
            <a:avLst/>
          </a:prstGeom>
          <a:noFill/>
        </p:spPr>
        <p:txBody>
          <a:bodyPr wrap="square" rtlCol="0">
            <a:spAutoFit/>
          </a:bodyPr>
          <a:lstStyle/>
          <a:p>
            <a:r>
              <a:rPr lang="en-US" dirty="0" smtClean="0"/>
              <a:t>To take, place, persuade, induce, entice, or encourage another to be taken to or placed in any place for prostitution;</a:t>
            </a:r>
            <a:br>
              <a:rPr lang="en-US" dirty="0" smtClean="0"/>
            </a:br>
            <a:r>
              <a:rPr lang="en-US" dirty="0" smtClean="0"/>
              <a:t>To receive consideration to procure for or place in a house of prostitution or elsewhere another with the intent of causing the other to engage in prostitution or assignation;</a:t>
            </a:r>
            <a:br>
              <a:rPr lang="en-US" dirty="0" smtClean="0"/>
            </a:br>
            <a:r>
              <a:rPr lang="en-US" dirty="0" smtClean="0"/>
              <a:t>To engage in a device, scheme, or continuing course of conduct intended to cause another to believe that if the other did not take part in a sexually explicit performance, the other or a third person would suffer physical restraint or serious physical harm; or</a:t>
            </a:r>
            <a:br>
              <a:rPr lang="en-US" dirty="0" smtClean="0"/>
            </a:br>
            <a:r>
              <a:rPr lang="en-US" dirty="0" smtClean="0"/>
              <a:t>destroy, conceal, remove, confiscate, or possess an actual or purported passport, immigration document, or government identification document of another.</a:t>
            </a:r>
            <a:endParaRPr lang="en-US" dirty="0"/>
          </a:p>
        </p:txBody>
      </p:sp>
    </p:spTree>
    <p:extLst>
      <p:ext uri="{BB962C8B-B14F-4D97-AF65-F5344CB8AC3E}">
        <p14:creationId xmlns:p14="http://schemas.microsoft.com/office/powerpoint/2010/main" xmlns="" val="31304830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Trafficking	</a:t>
            </a:r>
            <a:endParaRPr lang="en-US" dirty="0"/>
          </a:p>
        </p:txBody>
      </p:sp>
      <p:sp>
        <p:nvSpPr>
          <p:cNvPr id="3" name="Content Placeholder 2"/>
          <p:cNvSpPr>
            <a:spLocks noGrp="1"/>
          </p:cNvSpPr>
          <p:nvPr>
            <p:ph idx="1"/>
          </p:nvPr>
        </p:nvSpPr>
        <p:spPr/>
        <p:txBody>
          <a:bodyPr/>
          <a:lstStyle/>
          <a:p>
            <a:r>
              <a:rPr lang="en-US" dirty="0" smtClean="0"/>
              <a:t>3 Step Process</a:t>
            </a:r>
          </a:p>
          <a:p>
            <a:r>
              <a:rPr lang="en-US" dirty="0" smtClean="0"/>
              <a:t>Recovery Methods</a:t>
            </a:r>
          </a:p>
          <a:p>
            <a:endParaRPr lang="en-US" dirty="0" smtClean="0"/>
          </a:p>
          <a:p>
            <a:endParaRPr lang="en-US" dirty="0"/>
          </a:p>
        </p:txBody>
      </p:sp>
    </p:spTree>
    <p:extLst>
      <p:ext uri="{BB962C8B-B14F-4D97-AF65-F5344CB8AC3E}">
        <p14:creationId xmlns:p14="http://schemas.microsoft.com/office/powerpoint/2010/main" xmlns="" val="3562657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76200"/>
            <a:ext cx="9144000" cy="1143000"/>
          </a:xfrm>
        </p:spPr>
        <p:txBody>
          <a:bodyPr>
            <a:noAutofit/>
          </a:bodyPr>
          <a:lstStyle/>
          <a:p>
            <a:r>
              <a:rPr lang="en-US" b="1" dirty="0" smtClean="0">
                <a:latin typeface="+mn-lt"/>
                <a:cs typeface="Arial" panose="020B0604020202020204" pitchFamily="34" charset="0"/>
              </a:rPr>
              <a:t>Trafficker’s Manipulation</a:t>
            </a:r>
            <a:endParaRPr lang="en-US" b="1" dirty="0">
              <a:latin typeface="+mn-lt"/>
            </a:endParaRPr>
          </a:p>
        </p:txBody>
      </p:sp>
      <p:sp>
        <p:nvSpPr>
          <p:cNvPr id="3" name="Content Placeholder 2"/>
          <p:cNvSpPr>
            <a:spLocks noGrp="1"/>
          </p:cNvSpPr>
          <p:nvPr>
            <p:ph idx="1"/>
          </p:nvPr>
        </p:nvSpPr>
        <p:spPr>
          <a:xfrm>
            <a:off x="228599" y="1371600"/>
            <a:ext cx="8824667" cy="4754563"/>
          </a:xfrm>
        </p:spPr>
        <p:txBody>
          <a:bodyPr>
            <a:normAutofit/>
          </a:bodyPr>
          <a:lstStyle/>
          <a:p>
            <a:r>
              <a:rPr lang="en-US" sz="3600" dirty="0">
                <a:cs typeface="Arial" panose="020B0604020202020204" pitchFamily="34" charset="0"/>
              </a:rPr>
              <a:t>Identify the need of the </a:t>
            </a:r>
            <a:r>
              <a:rPr lang="en-US" sz="3600" dirty="0" smtClean="0">
                <a:cs typeface="Arial" panose="020B0604020202020204" pitchFamily="34" charset="0"/>
              </a:rPr>
              <a:t>child (victim).</a:t>
            </a:r>
            <a:endParaRPr lang="en-US" sz="3600" dirty="0">
              <a:cs typeface="Arial" panose="020B0604020202020204" pitchFamily="34" charset="0"/>
            </a:endParaRPr>
          </a:p>
          <a:p>
            <a:r>
              <a:rPr lang="en-US" sz="3600" dirty="0">
                <a:cs typeface="Arial" panose="020B0604020202020204" pitchFamily="34" charset="0"/>
              </a:rPr>
              <a:t>Fulfill the </a:t>
            </a:r>
            <a:r>
              <a:rPr lang="en-US" sz="3600" dirty="0" smtClean="0">
                <a:cs typeface="Arial" panose="020B0604020202020204" pitchFamily="34" charset="0"/>
              </a:rPr>
              <a:t>need.</a:t>
            </a:r>
            <a:endParaRPr lang="en-US" sz="3600" dirty="0">
              <a:cs typeface="Arial" panose="020B0604020202020204" pitchFamily="34" charset="0"/>
            </a:endParaRPr>
          </a:p>
          <a:p>
            <a:r>
              <a:rPr lang="en-US" sz="3600" dirty="0">
                <a:cs typeface="Arial" panose="020B0604020202020204" pitchFamily="34" charset="0"/>
              </a:rPr>
              <a:t>Remove any other sources of need </a:t>
            </a:r>
            <a:r>
              <a:rPr lang="en-US" sz="3600" dirty="0" smtClean="0">
                <a:cs typeface="Arial" panose="020B0604020202020204" pitchFamily="34" charset="0"/>
              </a:rPr>
              <a:t>fulfillment. </a:t>
            </a:r>
            <a:endParaRPr lang="en-US" sz="3600" dirty="0">
              <a:cs typeface="Arial" panose="020B0604020202020204" pitchFamily="34" charset="0"/>
            </a:endParaRPr>
          </a:p>
          <a:p>
            <a:r>
              <a:rPr lang="en-US" sz="3600" dirty="0">
                <a:cs typeface="Arial" panose="020B0604020202020204" pitchFamily="34" charset="0"/>
              </a:rPr>
              <a:t>Exploit the child’s dependence for need fulfillment by forcing them into </a:t>
            </a:r>
            <a:r>
              <a:rPr lang="en-US" sz="3600" dirty="0" smtClean="0">
                <a:cs typeface="Arial" panose="020B0604020202020204" pitchFamily="34" charset="0"/>
              </a:rPr>
              <a:t>prostitution.</a:t>
            </a:r>
            <a:endParaRPr lang="en-US" sz="3600" dirty="0">
              <a:cs typeface="Arial" panose="020B0604020202020204" pitchFamily="34" charset="0"/>
            </a:endParaRPr>
          </a:p>
          <a:p>
            <a:endParaRPr lang="en-US" dirty="0"/>
          </a:p>
        </p:txBody>
      </p:sp>
      <p:sp>
        <p:nvSpPr>
          <p:cNvPr id="4" name="TextBox 3"/>
          <p:cNvSpPr txBox="1"/>
          <p:nvPr/>
        </p:nvSpPr>
        <p:spPr>
          <a:xfrm>
            <a:off x="-61667" y="6306234"/>
            <a:ext cx="911493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2"/>
              </a:rPr>
              <a:t>http://sharedhope.org/2013/04/10/why-her-what-you-need-to-know-about-how-pimps-choose</a:t>
            </a:r>
            <a:r>
              <a:rPr lang="en-US" dirty="0" smtClean="0">
                <a:latin typeface="Arial" panose="020B0604020202020204" pitchFamily="34" charset="0"/>
                <a:cs typeface="Arial" panose="020B0604020202020204" pitchFamily="34" charset="0"/>
                <a:hlinkClick r:id="rId2"/>
              </a:rPr>
              <a:t>/</a:t>
            </a:r>
            <a:r>
              <a:rPr lang="en-US"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1588930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643" y="0"/>
            <a:ext cx="8652889" cy="6858000"/>
          </a:xfrm>
        </p:spPr>
        <p:txBody>
          <a:bodyPr/>
          <a:lstStyle/>
          <a:p>
            <a:pPr algn="just"/>
            <a:r>
              <a:rPr lang="en-US" sz="2000" dirty="0"/>
              <a:t>“You’ll start to dress her, think for her, own her. If </a:t>
            </a:r>
            <a:r>
              <a:rPr lang="en-US" sz="2000" dirty="0" smtClean="0"/>
              <a:t>you</a:t>
            </a:r>
            <a:r>
              <a:rPr lang="en-US" sz="2000" dirty="0"/>
              <a:t> </a:t>
            </a:r>
            <a:r>
              <a:rPr lang="en-US" sz="2000" dirty="0" smtClean="0"/>
              <a:t>and </a:t>
            </a:r>
            <a:r>
              <a:rPr lang="en-US" sz="2000" dirty="0"/>
              <a:t>your victim are sexually active, slow it down. After </a:t>
            </a:r>
            <a:r>
              <a:rPr lang="en-US" sz="2000" dirty="0" smtClean="0"/>
              <a:t>sex</a:t>
            </a:r>
            <a:r>
              <a:rPr lang="en-US" sz="2000" dirty="0"/>
              <a:t>, take her shopping for one item. Hair and/or nails is </a:t>
            </a:r>
            <a:r>
              <a:rPr lang="en-US" sz="2000" dirty="0" smtClean="0"/>
              <a:t>fine</a:t>
            </a:r>
            <a:r>
              <a:rPr lang="en-US" sz="2000" dirty="0"/>
              <a:t>. She’ll develop a feeling of accomplishment. The </a:t>
            </a:r>
            <a:r>
              <a:rPr lang="en-US" sz="2000" dirty="0" smtClean="0"/>
              <a:t>shopping </a:t>
            </a:r>
            <a:r>
              <a:rPr lang="en-US" sz="2000" dirty="0"/>
              <a:t>after </a:t>
            </a:r>
            <a:r>
              <a:rPr lang="en-US" sz="2000" dirty="0" smtClean="0"/>
              <a:t>a month </a:t>
            </a:r>
            <a:r>
              <a:rPr lang="en-US" sz="2000" dirty="0"/>
              <a:t>will be replaced with cash. The </a:t>
            </a:r>
            <a:r>
              <a:rPr lang="en-US" sz="2000" dirty="0" smtClean="0"/>
              <a:t>love </a:t>
            </a:r>
            <a:r>
              <a:rPr lang="en-US" sz="2000" dirty="0"/>
              <a:t>making turns to raw sex. She’ll start to crave </a:t>
            </a:r>
            <a:r>
              <a:rPr lang="en-US" sz="2000" dirty="0" smtClean="0"/>
              <a:t>intimacy </a:t>
            </a:r>
            <a:r>
              <a:rPr lang="en-US" sz="2000" dirty="0"/>
              <a:t>and be willing to get back into your good graces. </a:t>
            </a:r>
            <a:r>
              <a:rPr lang="en-US" sz="2000" dirty="0" smtClean="0"/>
              <a:t>After </a:t>
            </a:r>
            <a:r>
              <a:rPr lang="en-US" sz="2000" dirty="0"/>
              <a:t>you have broken her sprit, she has no sense of self </a:t>
            </a:r>
            <a:r>
              <a:rPr lang="en-US" sz="2000" dirty="0" smtClean="0"/>
              <a:t>value</a:t>
            </a:r>
            <a:r>
              <a:rPr lang="en-US" sz="2000" dirty="0"/>
              <a:t>. Now pimp, put a price tag on the item you have </a:t>
            </a:r>
            <a:r>
              <a:rPr lang="en-US" sz="2000" dirty="0" smtClean="0"/>
              <a:t>manufactured</a:t>
            </a:r>
            <a:r>
              <a:rPr lang="en-US" sz="2000" dirty="0"/>
              <a:t>” </a:t>
            </a:r>
            <a:br>
              <a:rPr lang="en-US" sz="2000" dirty="0"/>
            </a:br>
            <a:r>
              <a:rPr lang="en-US" sz="2000" dirty="0" smtClean="0"/>
              <a:t/>
            </a:r>
            <a:br>
              <a:rPr lang="en-US" sz="2000" dirty="0" smtClean="0"/>
            </a:br>
            <a:r>
              <a:rPr lang="en-US" sz="2400" dirty="0" smtClean="0"/>
              <a:t>The </a:t>
            </a:r>
            <a:r>
              <a:rPr lang="en-US" sz="2400" dirty="0"/>
              <a:t>Pimp Game: An Instructional Manual (Royal, 1998)</a:t>
            </a:r>
            <a:r>
              <a:rPr lang="en-US" dirty="0" smtClean="0"/>
              <a:t/>
            </a:r>
            <a:br>
              <a:rPr lang="en-US" dirty="0" smtClean="0"/>
            </a:br>
            <a:endParaRPr lang="en-US" dirty="0"/>
          </a:p>
        </p:txBody>
      </p:sp>
    </p:spTree>
    <p:extLst>
      <p:ext uri="{BB962C8B-B14F-4D97-AF65-F5344CB8AC3E}">
        <p14:creationId xmlns:p14="http://schemas.microsoft.com/office/powerpoint/2010/main" xmlns="" val="373626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dirty="0"/>
              <a:t>Trafficker’s Methods of Control </a:t>
            </a:r>
          </a:p>
        </p:txBody>
      </p:sp>
      <p:sp>
        <p:nvSpPr>
          <p:cNvPr id="3" name="Content Placeholder 2"/>
          <p:cNvSpPr>
            <a:spLocks noGrp="1"/>
          </p:cNvSpPr>
          <p:nvPr>
            <p:ph idx="1"/>
          </p:nvPr>
        </p:nvSpPr>
        <p:spPr>
          <a:xfrm>
            <a:off x="4667250" y="876300"/>
            <a:ext cx="3566160" cy="5119688"/>
          </a:xfrm>
        </p:spPr>
        <p:txBody>
          <a:bodyPr>
            <a:normAutofit fontScale="70000" lnSpcReduction="20000"/>
          </a:bodyPr>
          <a:lstStyle/>
          <a:p>
            <a:r>
              <a:rPr lang="en-US" dirty="0" smtClean="0"/>
              <a:t>Threats </a:t>
            </a:r>
            <a:r>
              <a:rPr lang="en-US" dirty="0"/>
              <a:t>against victim and or victim’s family </a:t>
            </a:r>
            <a:endParaRPr lang="en-US" dirty="0" smtClean="0"/>
          </a:p>
          <a:p>
            <a:r>
              <a:rPr lang="en-US" dirty="0"/>
              <a:t>Physical and sexual abuse </a:t>
            </a:r>
          </a:p>
          <a:p>
            <a:r>
              <a:rPr lang="en-US" dirty="0" smtClean="0"/>
              <a:t>Isolation </a:t>
            </a:r>
            <a:r>
              <a:rPr lang="en-US" dirty="0"/>
              <a:t>and confinement, restrict contact with outside world </a:t>
            </a:r>
          </a:p>
          <a:p>
            <a:r>
              <a:rPr lang="en-US" dirty="0" smtClean="0"/>
              <a:t>Seize </a:t>
            </a:r>
            <a:r>
              <a:rPr lang="en-US" dirty="0"/>
              <a:t>or destroy documents </a:t>
            </a:r>
          </a:p>
          <a:p>
            <a:r>
              <a:rPr lang="en-US" dirty="0" smtClean="0"/>
              <a:t>Prevent </a:t>
            </a:r>
            <a:r>
              <a:rPr lang="en-US" dirty="0"/>
              <a:t>trafficked person from earning enough to pay off debt, keep adding charges to debt </a:t>
            </a:r>
          </a:p>
          <a:p>
            <a:r>
              <a:rPr lang="en-US" dirty="0" smtClean="0"/>
              <a:t>Drug </a:t>
            </a:r>
            <a:r>
              <a:rPr lang="en-US" dirty="0"/>
              <a:t>or alcohol dependency </a:t>
            </a:r>
          </a:p>
          <a:p>
            <a:r>
              <a:rPr lang="en-US" dirty="0" smtClean="0"/>
              <a:t>Make </a:t>
            </a:r>
            <a:r>
              <a:rPr lang="en-US" dirty="0"/>
              <a:t>victim think he/she will be arrested if he/she leaves the situation </a:t>
            </a:r>
          </a:p>
          <a:p>
            <a:r>
              <a:rPr lang="en-US" dirty="0" smtClean="0"/>
              <a:t>Psychological </a:t>
            </a:r>
            <a:r>
              <a:rPr lang="en-US" dirty="0"/>
              <a:t>abuse and manipulation including tactics to create dependency </a:t>
            </a:r>
          </a:p>
          <a:p>
            <a:r>
              <a:rPr lang="en-US" dirty="0" smtClean="0"/>
              <a:t>Use </a:t>
            </a:r>
            <a:r>
              <a:rPr lang="en-US" dirty="0"/>
              <a:t>shame and self-blame against victim </a:t>
            </a:r>
          </a:p>
          <a:p>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xmlns="" val="1592345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Statistics	</a:t>
            </a:r>
            <a:endParaRPr lang="en-US" dirty="0"/>
          </a:p>
        </p:txBody>
      </p:sp>
      <p:sp>
        <p:nvSpPr>
          <p:cNvPr id="3" name="Content Placeholder 2"/>
          <p:cNvSpPr>
            <a:spLocks noGrp="1"/>
          </p:cNvSpPr>
          <p:nvPr>
            <p:ph idx="1"/>
          </p:nvPr>
        </p:nvSpPr>
        <p:spPr/>
        <p:txBody>
          <a:bodyPr/>
          <a:lstStyle/>
          <a:p>
            <a:r>
              <a:rPr lang="en-US" dirty="0" smtClean="0"/>
              <a:t>600,000 to 800,000 are trafficked world wide each year</a:t>
            </a:r>
          </a:p>
          <a:p>
            <a:pPr lvl="1"/>
            <a:r>
              <a:rPr lang="en-US" dirty="0" smtClean="0"/>
              <a:t>Estimates are as high as 27 million per year </a:t>
            </a:r>
          </a:p>
          <a:p>
            <a:pPr lvl="1"/>
            <a:r>
              <a:rPr lang="en-US" dirty="0" smtClean="0"/>
              <a:t>The world-wide industry earns $150.2 billion per year</a:t>
            </a:r>
          </a:p>
          <a:p>
            <a:pPr lvl="1"/>
            <a:r>
              <a:rPr lang="en-US" dirty="0" smtClean="0"/>
              <a:t>This is now the 2</a:t>
            </a:r>
            <a:r>
              <a:rPr lang="en-US" baseline="30000" dirty="0" smtClean="0"/>
              <a:t>nd</a:t>
            </a:r>
            <a:r>
              <a:rPr lang="en-US" dirty="0" smtClean="0"/>
              <a:t> highest grossing criminal enterprise</a:t>
            </a:r>
          </a:p>
          <a:p>
            <a:r>
              <a:rPr lang="en-US" dirty="0" smtClean="0"/>
              <a:t>14,500 to 17,500 are trafficked into the US each year</a:t>
            </a:r>
          </a:p>
          <a:p>
            <a:r>
              <a:rPr lang="en-US" dirty="0" smtClean="0"/>
              <a:t>200,000 are estimated to be trafficked within the US</a:t>
            </a:r>
          </a:p>
          <a:p>
            <a:pPr lvl="1"/>
            <a:endParaRPr lang="en-US" dirty="0" smtClean="0"/>
          </a:p>
        </p:txBody>
      </p:sp>
    </p:spTree>
    <p:extLst>
      <p:ext uri="{BB962C8B-B14F-4D97-AF65-F5344CB8AC3E}">
        <p14:creationId xmlns:p14="http://schemas.microsoft.com/office/powerpoint/2010/main" xmlns="" val="166526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a:xfrm>
            <a:off x="914400" y="1404938"/>
            <a:ext cx="7313613" cy="4056062"/>
          </a:xfrm>
        </p:spPr>
        <p:txBody>
          <a:bodyPr>
            <a:noAutofit/>
          </a:bodyPr>
          <a:lstStyle/>
          <a:p>
            <a:r>
              <a:rPr lang="en-US" dirty="0" smtClean="0"/>
              <a:t>2013 – 217 survivor were identified by victim services groups in Maryland; Law enforcement identified hundreds of survivors.</a:t>
            </a:r>
          </a:p>
          <a:p>
            <a:r>
              <a:rPr lang="en-US" dirty="0" smtClean="0"/>
              <a:t>2013 – Number 8 in the Country – 707 calls of trafficking</a:t>
            </a:r>
          </a:p>
          <a:p>
            <a:r>
              <a:rPr lang="en-US" dirty="0" smtClean="0"/>
              <a:t>At </a:t>
            </a:r>
            <a:r>
              <a:rPr lang="en-US" dirty="0"/>
              <a:t>least </a:t>
            </a:r>
            <a:r>
              <a:rPr lang="en-US" dirty="0" smtClean="0"/>
              <a:t>244,000 </a:t>
            </a:r>
            <a:r>
              <a:rPr lang="en-US" dirty="0"/>
              <a:t>children are at risk for sex </a:t>
            </a:r>
            <a:r>
              <a:rPr lang="en-US" dirty="0" smtClean="0"/>
              <a:t>trafficking </a:t>
            </a:r>
            <a:r>
              <a:rPr lang="en-US" dirty="0"/>
              <a:t>each year - </a:t>
            </a:r>
            <a:r>
              <a:rPr lang="en-US" dirty="0" smtClean="0"/>
              <a:t>NCMEC</a:t>
            </a:r>
            <a:endParaRPr lang="en-US" dirty="0"/>
          </a:p>
          <a:p>
            <a:r>
              <a:rPr lang="en-US" dirty="0"/>
              <a:t>The </a:t>
            </a:r>
            <a:r>
              <a:rPr lang="en-US" dirty="0" smtClean="0"/>
              <a:t>children are </a:t>
            </a:r>
            <a:r>
              <a:rPr lang="en-US" dirty="0"/>
              <a:t>targeted </a:t>
            </a:r>
            <a:r>
              <a:rPr lang="en-US" dirty="0" smtClean="0"/>
              <a:t>and trafficked </a:t>
            </a:r>
            <a:r>
              <a:rPr lang="en-US" dirty="0"/>
              <a:t>is between the ages of 12-14 </a:t>
            </a:r>
            <a:r>
              <a:rPr lang="en-US" dirty="0" smtClean="0"/>
              <a:t>years </a:t>
            </a:r>
            <a:r>
              <a:rPr lang="en-US" dirty="0"/>
              <a:t>old - U.S. Department Of Justice </a:t>
            </a:r>
          </a:p>
          <a:p>
            <a:r>
              <a:rPr lang="en-US" dirty="0"/>
              <a:t>Within </a:t>
            </a:r>
            <a:r>
              <a:rPr lang="en-US" dirty="0" smtClean="0"/>
              <a:t>1/7 of runaways </a:t>
            </a:r>
            <a:r>
              <a:rPr lang="en-US" dirty="0"/>
              <a:t>will be solicited for </a:t>
            </a:r>
            <a:r>
              <a:rPr lang="en-US" dirty="0" smtClean="0"/>
              <a:t>prostitution -NCMEC</a:t>
            </a:r>
            <a:endParaRPr lang="en-US" dirty="0"/>
          </a:p>
        </p:txBody>
      </p:sp>
    </p:spTree>
    <p:extLst>
      <p:ext uri="{BB962C8B-B14F-4D97-AF65-F5344CB8AC3E}">
        <p14:creationId xmlns:p14="http://schemas.microsoft.com/office/powerpoint/2010/main" xmlns="" val="4116052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6656</TotalTime>
  <Words>607</Words>
  <Application>Microsoft Office PowerPoint</Application>
  <PresentationFormat>On-screen Show (4:3)</PresentationFormat>
  <Paragraphs>65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Inkwell</vt:lpstr>
      <vt:lpstr>Human Trafficking in Maryland</vt:lpstr>
      <vt:lpstr>What is Human Trafficking? </vt:lpstr>
      <vt:lpstr>Federal v. State Definitions</vt:lpstr>
      <vt:lpstr>Domestic Trafficking </vt:lpstr>
      <vt:lpstr>Trafficker’s Manipulation</vt:lpstr>
      <vt:lpstr>“You’ll start to dress her, think for her, own her. If you and your victim are sexually active, slow it down. After sex, take her shopping for one item. Hair and/or nails is fine. She’ll develop a feeling of accomplishment. The shopping after a month will be replaced with cash. The love making turns to raw sex. She’ll start to crave intimacy and be willing to get back into your good graces. After you have broken her sprit, she has no sense of self value. Now pimp, put a price tag on the item you have manufactured”   The Pimp Game: An Instructional Manual (Royal, 1998) </vt:lpstr>
      <vt:lpstr> Trafficker’s Methods of Control </vt:lpstr>
      <vt:lpstr>National Statistics </vt:lpstr>
      <vt:lpstr>Statistics</vt:lpstr>
      <vt:lpstr>Slide 10</vt:lpstr>
      <vt:lpstr>2007 to Present</vt:lpstr>
      <vt:lpstr>Slide 12</vt:lpstr>
      <vt:lpstr>Slide 13</vt:lpstr>
      <vt:lpstr>Local Investigations</vt:lpstr>
      <vt:lpstr>Slide 15</vt:lpstr>
      <vt:lpstr>York Road Red Light District</vt:lpstr>
      <vt:lpstr>What Do I Do Now?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in Maryland</dc:title>
  <dc:creator>German Rodriguez</dc:creator>
  <cp:lastModifiedBy>Amanda Rodriguez</cp:lastModifiedBy>
  <cp:revision>82</cp:revision>
  <dcterms:created xsi:type="dcterms:W3CDTF">2012-05-10T21:09:05Z</dcterms:created>
  <dcterms:modified xsi:type="dcterms:W3CDTF">2014-11-19T20:32:51Z</dcterms:modified>
</cp:coreProperties>
</file>